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9" r:id="rId3"/>
    <p:sldId id="257" r:id="rId4"/>
    <p:sldId id="258" r:id="rId5"/>
    <p:sldId id="259" r:id="rId6"/>
    <p:sldId id="278" r:id="rId7"/>
    <p:sldId id="269" r:id="rId8"/>
    <p:sldId id="261" r:id="rId9"/>
    <p:sldId id="262" r:id="rId10"/>
    <p:sldId id="268" r:id="rId11"/>
    <p:sldId id="263" r:id="rId12"/>
    <p:sldId id="264" r:id="rId13"/>
    <p:sldId id="265" r:id="rId14"/>
    <p:sldId id="266" r:id="rId15"/>
    <p:sldId id="267"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p:restoredTop sz="94694"/>
  </p:normalViewPr>
  <p:slideViewPr>
    <p:cSldViewPr snapToGrid="0">
      <p:cViewPr varScale="1">
        <p:scale>
          <a:sx n="121" d="100"/>
          <a:sy n="121"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cap="none" spc="3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p:cNvGrpSpPr/>
          <p:nvPr/>
        </p:nvGrpSpPr>
        <p:grpSpPr>
          <a:xfrm>
            <a:off x="10999563" y="5987064"/>
            <a:ext cx="1054467" cy="469689"/>
            <a:chOff x="9841624" y="4115729"/>
            <a:chExt cx="602170" cy="268223"/>
          </a:xfrm>
          <a:solidFill>
            <a:schemeClr val="tx1"/>
          </a:solidFill>
        </p:grpSpPr>
        <p:sp>
          <p:nvSpPr>
            <p:cNvPr id="8" name="Freeform: Shape 7"/>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p:cNvSpPr>
            <a:spLocks noGrp="1"/>
          </p:cNvSpPr>
          <p:nvPr>
            <p:ph type="dt" sz="half" idx="10"/>
          </p:nvPr>
        </p:nvSpPr>
        <p:spPr/>
        <p:txBody>
          <a:bodyPr/>
          <a:lstStyle/>
          <a:p>
            <a:fld id="{97BFF81C-1FCB-4DBA-8044-F1A0FCFD45A6}" type="datetime1">
              <a:rPr lang="en-US" smtClean="0"/>
              <a:t>3/31/23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p:cNvGrpSpPr/>
          <p:nvPr/>
        </p:nvGrpSpPr>
        <p:grpSpPr>
          <a:xfrm>
            <a:off x="10999563" y="5987064"/>
            <a:ext cx="1054467" cy="469689"/>
            <a:chOff x="9841624" y="4115729"/>
            <a:chExt cx="602170" cy="268223"/>
          </a:xfrm>
          <a:solidFill>
            <a:schemeClr val="tx1"/>
          </a:solidFill>
        </p:grpSpPr>
        <p:sp>
          <p:nvSpPr>
            <p:cNvPr id="8" name="Freeform: Shape 7"/>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p:cNvSpPr>
            <a:spLocks noGrp="1"/>
          </p:cNvSpPr>
          <p:nvPr>
            <p:ph type="dt" sz="half" idx="10"/>
          </p:nvPr>
        </p:nvSpPr>
        <p:spPr/>
        <p:txBody>
          <a:bodyPr/>
          <a:lstStyle/>
          <a:p>
            <a:fld id="{FB9092B3-2D87-4CDF-B84B-C46E5F5D31F7}" type="datetime1">
              <a:rPr lang="en-US" smtClean="0"/>
              <a:t>3/31/23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p:cNvGrpSpPr/>
          <p:nvPr/>
        </p:nvGrpSpPr>
        <p:grpSpPr>
          <a:xfrm>
            <a:off x="10999563" y="5987064"/>
            <a:ext cx="1054467" cy="469689"/>
            <a:chOff x="9841624" y="4115729"/>
            <a:chExt cx="602170" cy="268223"/>
          </a:xfrm>
          <a:solidFill>
            <a:schemeClr val="tx1"/>
          </a:solidFill>
        </p:grpSpPr>
        <p:sp>
          <p:nvSpPr>
            <p:cNvPr id="8" name="Freeform: Shape 7"/>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p:cNvSpPr>
            <a:spLocks noGrp="1"/>
          </p:cNvSpPr>
          <p:nvPr>
            <p:ph type="dt" sz="half" idx="10"/>
          </p:nvPr>
        </p:nvSpPr>
        <p:spPr/>
        <p:txBody>
          <a:bodyPr/>
          <a:lstStyle/>
          <a:p>
            <a:fld id="{3D769E57-47B1-47B0-B526-3153E4B1E729}" type="datetime1">
              <a:rPr lang="en-US" smtClean="0"/>
              <a:t>3/31/23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p:cNvGrpSpPr/>
          <p:nvPr/>
        </p:nvGrpSpPr>
        <p:grpSpPr>
          <a:xfrm>
            <a:off x="10999563" y="5987064"/>
            <a:ext cx="1054467" cy="469689"/>
            <a:chOff x="9841624" y="4115729"/>
            <a:chExt cx="602170" cy="268223"/>
          </a:xfrm>
          <a:solidFill>
            <a:schemeClr val="tx1"/>
          </a:solidFill>
        </p:grpSpPr>
        <p:sp>
          <p:nvSpPr>
            <p:cNvPr id="9" name="Freeform: Shape 8"/>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p:cNvSpPr>
            <a:spLocks noGrp="1"/>
          </p:cNvSpPr>
          <p:nvPr>
            <p:ph type="dt" sz="half" idx="10"/>
          </p:nvPr>
        </p:nvSpPr>
        <p:spPr/>
        <p:txBody>
          <a:bodyPr/>
          <a:lstStyle/>
          <a:p>
            <a:fld id="{5A87773D-8987-489A-A650-3D6F7D5C7C38}" type="datetime1">
              <a:rPr lang="en-US" smtClean="0"/>
              <a:t>3/31/23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p:cNvGrpSpPr/>
          <p:nvPr/>
        </p:nvGrpSpPr>
        <p:grpSpPr>
          <a:xfrm>
            <a:off x="10999563" y="5987064"/>
            <a:ext cx="1054467" cy="469689"/>
            <a:chOff x="9841624" y="4115729"/>
            <a:chExt cx="602170" cy="268223"/>
          </a:xfrm>
          <a:solidFill>
            <a:schemeClr val="tx1"/>
          </a:solidFill>
        </p:grpSpPr>
        <p:sp>
          <p:nvSpPr>
            <p:cNvPr id="8" name="Freeform: Shape 7"/>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p:cNvSpPr>
            <a:spLocks noGrp="1"/>
          </p:cNvSpPr>
          <p:nvPr>
            <p:ph type="dt" sz="half" idx="10"/>
          </p:nvPr>
        </p:nvSpPr>
        <p:spPr/>
        <p:txBody>
          <a:bodyPr/>
          <a:lstStyle/>
          <a:p>
            <a:fld id="{97E150C1-1D78-4D80-810D-E9E86F6E88AB}" type="datetime1">
              <a:rPr lang="en-US" smtClean="0"/>
              <a:t>3/31/23</a:t>
            </a:fld>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6" name="Slide Number Placeholder 5"/>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p:cNvGrpSpPr/>
          <p:nvPr/>
        </p:nvGrpSpPr>
        <p:grpSpPr>
          <a:xfrm>
            <a:off x="10999563" y="5987064"/>
            <a:ext cx="1054467" cy="469689"/>
            <a:chOff x="9841624" y="4115729"/>
            <a:chExt cx="602170" cy="268223"/>
          </a:xfrm>
          <a:solidFill>
            <a:schemeClr val="tx1"/>
          </a:solidFill>
        </p:grpSpPr>
        <p:sp>
          <p:nvSpPr>
            <p:cNvPr id="9" name="Freeform: Shape 8"/>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p:cNvSpPr>
            <a:spLocks noGrp="1"/>
          </p:cNvSpPr>
          <p:nvPr>
            <p:ph type="dt" sz="half" idx="10"/>
          </p:nvPr>
        </p:nvSpPr>
        <p:spPr/>
        <p:txBody>
          <a:bodyPr/>
          <a:lstStyle/>
          <a:p>
            <a:fld id="{29E9CBD8-1588-4B6B-B74D-87480DDE94C0}" type="datetime1">
              <a:rPr lang="en-US" smtClean="0"/>
              <a:t>3/31/23</a:t>
            </a:fld>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7" name="Slide Number Placeholder 6"/>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p:cNvGrpSpPr/>
          <p:nvPr/>
        </p:nvGrpSpPr>
        <p:grpSpPr>
          <a:xfrm>
            <a:off x="10999563" y="5987064"/>
            <a:ext cx="1054467" cy="469689"/>
            <a:chOff x="9841624" y="4115729"/>
            <a:chExt cx="602170" cy="268223"/>
          </a:xfrm>
          <a:solidFill>
            <a:schemeClr val="tx1"/>
          </a:solidFill>
        </p:grpSpPr>
        <p:sp>
          <p:nvSpPr>
            <p:cNvPr id="11" name="Freeform: Shape 10"/>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p:cNvSpPr>
            <a:spLocks noGrp="1"/>
          </p:cNvSpPr>
          <p:nvPr>
            <p:ph type="dt" sz="half" idx="10"/>
          </p:nvPr>
        </p:nvSpPr>
        <p:spPr/>
        <p:txBody>
          <a:bodyPr/>
          <a:lstStyle/>
          <a:p>
            <a:fld id="{AD794440-721C-4D75-BD4F-4CFB3D51CDCA}" type="datetime1">
              <a:rPr lang="en-US" smtClean="0"/>
              <a:t>3/31/23</a:t>
            </a:fld>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9" name="Slide Number Placeholder 8"/>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6" name="Graphic 185"/>
          <p:cNvGrpSpPr/>
          <p:nvPr/>
        </p:nvGrpSpPr>
        <p:grpSpPr>
          <a:xfrm>
            <a:off x="10999563" y="5987064"/>
            <a:ext cx="1054467" cy="469689"/>
            <a:chOff x="9841624" y="4115729"/>
            <a:chExt cx="602170" cy="268223"/>
          </a:xfrm>
          <a:solidFill>
            <a:schemeClr val="tx1"/>
          </a:solidFill>
        </p:grpSpPr>
        <p:sp>
          <p:nvSpPr>
            <p:cNvPr id="7" name="Freeform: Shape 6"/>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p:cNvSpPr>
            <a:spLocks noGrp="1"/>
          </p:cNvSpPr>
          <p:nvPr>
            <p:ph type="dt" sz="half" idx="10"/>
          </p:nvPr>
        </p:nvSpPr>
        <p:spPr/>
        <p:txBody>
          <a:bodyPr/>
          <a:lstStyle/>
          <a:p>
            <a:fld id="{B2701A64-483B-4532-94FB-D8F90CB6DEE0}" type="datetime1">
              <a:rPr lang="en-US" smtClean="0"/>
              <a:t>3/31/23</a:t>
            </a:fld>
            <a:endParaRPr lang="en-US" dirty="0"/>
          </a:p>
        </p:txBody>
      </p:sp>
      <p:sp>
        <p:nvSpPr>
          <p:cNvPr id="4" name="Footer Placeholder 3"/>
          <p:cNvSpPr>
            <a:spLocks noGrp="1"/>
          </p:cNvSpPr>
          <p:nvPr>
            <p:ph type="ftr" sz="quarter" idx="11"/>
          </p:nvPr>
        </p:nvSpPr>
        <p:spPr/>
        <p:txBody>
          <a:bodyPr/>
          <a:lstStyle/>
          <a:p>
            <a:r>
              <a:rPr lang="en-US" dirty="0"/>
              <a:t>Sample Footer Text</a:t>
            </a:r>
          </a:p>
        </p:txBody>
      </p:sp>
      <p:sp>
        <p:nvSpPr>
          <p:cNvPr id="5" name="Slide Number Placeholder 4"/>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p:cNvGrpSpPr/>
          <p:nvPr/>
        </p:nvGrpSpPr>
        <p:grpSpPr>
          <a:xfrm>
            <a:off x="10999563" y="5987064"/>
            <a:ext cx="1054467" cy="469689"/>
            <a:chOff x="9841624" y="4115729"/>
            <a:chExt cx="602170" cy="268223"/>
          </a:xfrm>
          <a:solidFill>
            <a:schemeClr val="tx1"/>
          </a:solidFill>
        </p:grpSpPr>
        <p:sp>
          <p:nvSpPr>
            <p:cNvPr id="6" name="Freeform: Shape 5"/>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p:cNvSpPr>
            <a:spLocks noGrp="1"/>
          </p:cNvSpPr>
          <p:nvPr>
            <p:ph type="dt" sz="half" idx="10"/>
          </p:nvPr>
        </p:nvSpPr>
        <p:spPr/>
        <p:txBody>
          <a:bodyPr/>
          <a:lstStyle/>
          <a:p>
            <a:fld id="{6F18FB39-20FB-4E2E-B861-45B709B9C3C5}" type="datetime1">
              <a:rPr lang="en-US" smtClean="0"/>
              <a:t>3/31/23</a:t>
            </a:fld>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4" name="Slide Number Placeholder 3"/>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p:cNvGrpSpPr/>
          <p:nvPr/>
        </p:nvGrpSpPr>
        <p:grpSpPr>
          <a:xfrm>
            <a:off x="10999563" y="5987064"/>
            <a:ext cx="1054467" cy="469689"/>
            <a:chOff x="9841624" y="4115729"/>
            <a:chExt cx="602170" cy="268223"/>
          </a:xfrm>
          <a:solidFill>
            <a:schemeClr val="tx1"/>
          </a:solidFill>
        </p:grpSpPr>
        <p:sp>
          <p:nvSpPr>
            <p:cNvPr id="9" name="Freeform: Shape 8"/>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p:cNvSpPr>
            <a:spLocks noGrp="1"/>
          </p:cNvSpPr>
          <p:nvPr>
            <p:ph type="dt" sz="half" idx="10"/>
          </p:nvPr>
        </p:nvSpPr>
        <p:spPr/>
        <p:txBody>
          <a:bodyPr/>
          <a:lstStyle/>
          <a:p>
            <a:fld id="{AC48AC19-8BD6-476C-9770-8884373BCF00}" type="datetime1">
              <a:rPr lang="en-US" smtClean="0"/>
              <a:t>3/31/23</a:t>
            </a:fld>
            <a:endParaRPr lang="en-US"/>
          </a:p>
        </p:txBody>
      </p:sp>
      <p:sp>
        <p:nvSpPr>
          <p:cNvPr id="6" name="Footer Placeholder 5"/>
          <p:cNvSpPr>
            <a:spLocks noGrp="1"/>
          </p:cNvSpPr>
          <p:nvPr>
            <p:ph type="ftr" sz="quarter" idx="11"/>
          </p:nvPr>
        </p:nvSpPr>
        <p:spPr/>
        <p:txBody>
          <a:bodyPr/>
          <a:lstStyle/>
          <a:p>
            <a:r>
              <a:rPr lang="en-US" dirty="0"/>
              <a:t>Sample Footer Text</a:t>
            </a:r>
          </a:p>
        </p:txBody>
      </p:sp>
      <p:sp>
        <p:nvSpPr>
          <p:cNvPr id="7" name="Slide Number Placeholder 6"/>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p:cNvGrpSpPr/>
          <p:nvPr/>
        </p:nvGrpSpPr>
        <p:grpSpPr>
          <a:xfrm>
            <a:off x="10999563" y="5987064"/>
            <a:ext cx="1054467" cy="469689"/>
            <a:chOff x="9841624" y="4115729"/>
            <a:chExt cx="602170" cy="268223"/>
          </a:xfrm>
          <a:solidFill>
            <a:schemeClr val="tx1"/>
          </a:solidFill>
        </p:grpSpPr>
        <p:sp>
          <p:nvSpPr>
            <p:cNvPr id="9" name="Freeform: Shape 8"/>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p:cNvSpPr>
            <a:spLocks noGrp="1"/>
          </p:cNvSpPr>
          <p:nvPr>
            <p:ph type="dt" sz="half" idx="10"/>
          </p:nvPr>
        </p:nvSpPr>
        <p:spPr/>
        <p:txBody>
          <a:bodyPr/>
          <a:lstStyle/>
          <a:p>
            <a:fld id="{F3F68C53-8AD1-4F09-9486-FB3406B99CFA}" type="datetime1">
              <a:rPr lang="en-US" smtClean="0"/>
              <a:t>3/31/23</a:t>
            </a:fld>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7" name="Slide Number Placeholder 6"/>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t>3/31/23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b="1" cap="none"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105000"/>
        </a:lnSpc>
        <a:spcBef>
          <a:spcPct val="0"/>
        </a:spcBef>
        <a:buNone/>
        <a:defRPr sz="4400" b="1" kern="1200" spc="13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spc="7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spc="7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spc="7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spc="7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健身房的哑铃架"/>
          <p:cNvPicPr>
            <a:picLocks noChangeAspect="1"/>
          </p:cNvPicPr>
          <p:nvPr/>
        </p:nvPicPr>
        <p:blipFill rotWithShape="1">
          <a:blip r:embed="rId2"/>
          <a:srcRect l="1498" r="28204"/>
          <a:stretch>
            <a:fillRect/>
          </a:stretch>
        </p:blipFill>
        <p:spPr>
          <a:xfrm>
            <a:off x="1291634" y="1148747"/>
            <a:ext cx="4793260" cy="4227387"/>
          </a:xfrm>
          <a:prstGeom prst="rect">
            <a:avLst/>
          </a:prstGeom>
          <a:ln w="28575">
            <a:noFill/>
          </a:ln>
        </p:spPr>
      </p:pic>
      <p:grpSp>
        <p:nvGrpSpPr>
          <p:cNvPr id="78" name="Group 77"/>
          <p:cNvGrpSpPr>
            <a:grpSpLocks noGrp="1" noUngrp="1" noRot="1" noChangeAspect="1" noMove="1" noResize="1"/>
          </p:cNvGrpSpPr>
          <p:nvPr/>
        </p:nvGrpSpPr>
        <p:grpSpPr>
          <a:xfrm>
            <a:off x="6835096" y="657544"/>
            <a:ext cx="4843727" cy="5534144"/>
            <a:chOff x="1674895" y="1345036"/>
            <a:chExt cx="5428610" cy="4210939"/>
          </a:xfrm>
        </p:grpSpPr>
        <p:sp>
          <p:nvSpPr>
            <p:cNvPr id="79" name="Rectangle 78"/>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82" name="Rectangle 81"/>
          <p:cNvSpPr>
            <a:spLocks noGrp="1" noRot="1" noChangeAspect="1" noMove="1" noResize="1" noEditPoints="1" noAdjustHandles="1" noChangeArrowheads="1" noChangeShapeType="1" noTextEdit="1"/>
          </p:cNvSpPr>
          <p:nvPr/>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7012297" y="645968"/>
            <a:ext cx="4203323" cy="3596201"/>
          </a:xfrm>
        </p:spPr>
        <p:txBody>
          <a:bodyPr>
            <a:normAutofit/>
          </a:bodyPr>
          <a:lstStyle/>
          <a:p>
            <a:r>
              <a:rPr kumimoji="1" lang="zh-CN" altLang="en-US" dirty="0"/>
              <a:t>健身房管理系统需求报告</a:t>
            </a:r>
          </a:p>
        </p:txBody>
      </p:sp>
      <p:sp>
        <p:nvSpPr>
          <p:cNvPr id="3" name="副标题 2"/>
          <p:cNvSpPr>
            <a:spLocks noGrp="1"/>
          </p:cNvSpPr>
          <p:nvPr>
            <p:ph type="subTitle" idx="1"/>
          </p:nvPr>
        </p:nvSpPr>
        <p:spPr>
          <a:xfrm>
            <a:off x="6989875" y="4105387"/>
            <a:ext cx="4203323" cy="1143291"/>
          </a:xfrm>
        </p:spPr>
        <p:txBody>
          <a:bodyPr>
            <a:normAutofit fontScale="25000" lnSpcReduction="20000"/>
          </a:bodyPr>
          <a:lstStyle/>
          <a:p>
            <a:r>
              <a:rPr kumimoji="1" lang="zh-CN" altLang="en-US" sz="8000" b="1" dirty="0">
                <a:ea typeface="+mn-lt"/>
              </a:rPr>
              <a:t>李瀛东</a:t>
            </a:r>
            <a:endParaRPr kumimoji="1" lang="en-US" altLang="zh-CN" sz="8000" b="1" dirty="0">
              <a:ea typeface="+mn-lt"/>
            </a:endParaRPr>
          </a:p>
          <a:p>
            <a:r>
              <a:rPr kumimoji="1" lang="zh-CN" altLang="en-US" sz="8000" b="1" dirty="0">
                <a:ea typeface="+mn-lt"/>
              </a:rPr>
              <a:t>姚凯俊</a:t>
            </a:r>
            <a:endParaRPr kumimoji="1" lang="en-US" altLang="zh-CN" sz="8000" b="1" dirty="0">
              <a:ea typeface="+mn-lt"/>
            </a:endParaRPr>
          </a:p>
          <a:p>
            <a:r>
              <a:rPr kumimoji="1" lang="zh-CN" altLang="en-US" sz="8000" b="1" dirty="0">
                <a:ea typeface="+mn-lt"/>
              </a:rPr>
              <a:t>敬沅坤</a:t>
            </a:r>
            <a:endParaRPr kumimoji="1" lang="en-US" altLang="zh-CN" sz="8000" b="1" dirty="0">
              <a:ea typeface="+mn-lt"/>
            </a:endParaRPr>
          </a:p>
          <a:p>
            <a:r>
              <a:rPr kumimoji="1" lang="zh-CN" altLang="en-US" sz="8000" b="1" dirty="0">
                <a:ea typeface="+mn-lt"/>
              </a:rPr>
              <a:t>刘海城</a:t>
            </a:r>
            <a:endParaRPr kumimoji="1" lang="en-US" altLang="zh-CN" sz="8000" b="1" dirty="0">
              <a:ea typeface="+mn-lt"/>
            </a:endParaRPr>
          </a:p>
          <a:p>
            <a:r>
              <a:rPr kumimoji="1" lang="zh-CN" altLang="en-US" sz="8000" b="1" dirty="0">
                <a:ea typeface="+mn-lt"/>
              </a:rPr>
              <a:t>李弈成</a:t>
            </a:r>
            <a:endParaRPr kumimoji="1" lang="en-US" altLang="zh-CN" sz="8000" b="1" dirty="0">
              <a:ea typeface="+mn-lt"/>
            </a:endParaRPr>
          </a:p>
          <a:p>
            <a:endParaRPr kumimoji="1" lang="zh-CN" altLang="en-US" sz="7200" b="1" dirty="0">
              <a:ea typeface="+mn-lt"/>
            </a:endParaRPr>
          </a:p>
        </p:txBody>
      </p:sp>
      <p:sp>
        <p:nvSpPr>
          <p:cNvPr id="84" name="Graphic 212"/>
          <p:cNvSpPr>
            <a:spLocks noGrp="1" noRot="1" noChangeAspect="1" noMove="1" noResize="1" noEditPoints="1" noAdjustHandles="1" noChangeArrowheads="1" noChangeShapeType="1" noTextEdit="1"/>
          </p:cNvSpPr>
          <p:nvPr/>
        </p:nvSpPr>
        <p:spPr>
          <a:xfrm>
            <a:off x="5090051" y="771024"/>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86" name="Graphic 212"/>
          <p:cNvSpPr>
            <a:spLocks noGrp="1" noRot="1" noChangeAspect="1" noMove="1" noResize="1" noEditPoints="1" noAdjustHandles="1" noChangeArrowheads="1" noChangeShapeType="1" noTextEdit="1"/>
          </p:cNvSpPr>
          <p:nvPr/>
        </p:nvSpPr>
        <p:spPr>
          <a:xfrm>
            <a:off x="5090051" y="771024"/>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88" name="Freeform: Shape 87"/>
          <p:cNvSpPr>
            <a:spLocks noGrp="1" noRot="1" noChangeAspect="1" noMove="1" noResize="1" noEditPoints="1" noAdjustHandles="1" noChangeArrowheads="1" noChangeShapeType="1" noTextEdit="1"/>
          </p:cNvSpPr>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90" name="Freeform: Shape 89"/>
          <p:cNvSpPr>
            <a:spLocks noGrp="1" noRot="1" noChangeAspect="1" noMove="1" noResize="1" noEditPoints="1" noAdjustHandles="1" noChangeArrowheads="1" noChangeShapeType="1" noTextEdit="1"/>
          </p:cNvSpPr>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92" name="Oval 91"/>
          <p:cNvSpPr>
            <a:spLocks noGrp="1" noRot="1" noChangeAspect="1" noMove="1" noResize="1" noEditPoints="1" noAdjustHandles="1" noChangeArrowheads="1" noChangeShapeType="1" noTextEdit="1"/>
          </p:cNvSpPr>
          <p:nvPr/>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94" name="Oval 93"/>
          <p:cNvSpPr>
            <a:spLocks noGrp="1" noRot="1" noChangeAspect="1" noMove="1" noResize="1" noEditPoints="1" noAdjustHandles="1" noChangeArrowheads="1" noChangeShapeType="1" noTextEdit="1"/>
          </p:cNvSpPr>
          <p:nvPr/>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grpSp>
        <p:nvGrpSpPr>
          <p:cNvPr id="96" name="Graphic 185"/>
          <p:cNvGrpSpPr>
            <a:grpSpLocks noGrp="1" noUngrp="1" noRot="1" noChangeAspect="1" noMove="1" noResize="1"/>
          </p:cNvGrpSpPr>
          <p:nvPr/>
        </p:nvGrpSpPr>
        <p:grpSpPr>
          <a:xfrm>
            <a:off x="3959160" y="5987064"/>
            <a:ext cx="1054466" cy="469689"/>
            <a:chOff x="9841624" y="4115729"/>
            <a:chExt cx="602169" cy="268223"/>
          </a:xfrm>
          <a:solidFill>
            <a:schemeClr val="tx1"/>
          </a:solidFill>
        </p:grpSpPr>
        <p:sp>
          <p:nvSpPr>
            <p:cNvPr id="97" name="Freeform: Shape 96"/>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8" name="Freeform: Shape 97"/>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9" name="Freeform: Shape 98"/>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0" name="Freeform: Shape 99"/>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1" name="Freeform: Shape 100"/>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数据库数据表设计</a:t>
            </a:r>
          </a:p>
        </p:txBody>
      </p:sp>
      <p:sp>
        <p:nvSpPr>
          <p:cNvPr id="3" name="内容占位符 2"/>
          <p:cNvSpPr>
            <a:spLocks noGrp="1"/>
          </p:cNvSpPr>
          <p:nvPr>
            <p:ph idx="1"/>
          </p:nvPr>
        </p:nvSpPr>
        <p:spPr/>
        <p:txBody>
          <a:bodyPr/>
          <a:lstStyle/>
          <a:p>
            <a:r>
              <a:rPr lang="zh-CN" altLang="en-US"/>
              <a:t>会员信息管理表</a:t>
            </a:r>
          </a:p>
          <a:p>
            <a:r>
              <a:rPr lang="zh-CN" altLang="en-US"/>
              <a:t>后勤管理员表</a:t>
            </a:r>
          </a:p>
          <a:p>
            <a:r>
              <a:rPr lang="zh-CN" altLang="en-US"/>
              <a:t>系统管理员表</a:t>
            </a:r>
          </a:p>
          <a:p>
            <a:r>
              <a:rPr lang="zh-CN" altLang="en-US"/>
              <a:t>课程表</a:t>
            </a:r>
          </a:p>
          <a:p>
            <a:r>
              <a:rPr lang="zh-CN" altLang="en-US"/>
              <a:t>教练表</a:t>
            </a:r>
          </a:p>
          <a:p>
            <a:r>
              <a:rPr lang="zh-CN" altLang="en-US"/>
              <a:t>设备管理表</a:t>
            </a:r>
          </a:p>
          <a:p>
            <a:r>
              <a:rPr lang="zh-CN" altLang="en-US"/>
              <a:t>场地表</a:t>
            </a:r>
          </a:p>
          <a:p>
            <a:pPr marL="0" indent="0">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p:cNvSpPr>
            <a:spLocks noGrp="1"/>
          </p:cNvSpPr>
          <p:nvPr>
            <p:ph type="title"/>
          </p:nvPr>
        </p:nvSpPr>
        <p:spPr>
          <a:xfrm>
            <a:off x="793935" y="854168"/>
            <a:ext cx="3527117" cy="2665681"/>
          </a:xfrm>
        </p:spPr>
        <p:txBody>
          <a:bodyPr vert="horz" lIns="91440" tIns="45720" rIns="91440" bIns="45720" rtlCol="0" anchor="b">
            <a:normAutofit/>
          </a:bodyPr>
          <a:lstStyle/>
          <a:p>
            <a:pPr algn="ctr">
              <a:lnSpc>
                <a:spcPct val="90000"/>
              </a:lnSpc>
            </a:pPr>
            <a:r>
              <a:rPr kumimoji="1" lang="zh-CN" altLang="en-US" sz="3200" kern="1200">
                <a:solidFill>
                  <a:schemeClr val="tx1"/>
                </a:solidFill>
                <a:latin typeface="+mj-lt"/>
                <a:ea typeface="+mj-ea"/>
                <a:cs typeface="+mj-cs"/>
              </a:rPr>
              <a:t>系统功能用例</a:t>
            </a:r>
          </a:p>
        </p:txBody>
      </p:sp>
      <p:sp>
        <p:nvSpPr>
          <p:cNvPr id="3" name="内容占位符 2"/>
          <p:cNvSpPr>
            <a:spLocks noGrp="1"/>
          </p:cNvSpPr>
          <p:nvPr>
            <p:ph idx="1"/>
          </p:nvPr>
        </p:nvSpPr>
        <p:spPr>
          <a:xfrm>
            <a:off x="793935" y="3611925"/>
            <a:ext cx="3527117" cy="2411067"/>
          </a:xfrm>
        </p:spPr>
        <p:txBody>
          <a:bodyPr vert="horz" lIns="91440" tIns="45720" rIns="91440" bIns="45720" rtlCol="0">
            <a:normAutofit/>
          </a:bodyPr>
          <a:lstStyle/>
          <a:p>
            <a:pPr marL="0" indent="0" algn="ctr">
              <a:lnSpc>
                <a:spcPct val="90000"/>
              </a:lnSpc>
              <a:buNone/>
            </a:pPr>
            <a:r>
              <a:rPr kumimoji="1" lang="zh-CN" altLang="en-US" sz="1600" kern="1200">
                <a:solidFill>
                  <a:schemeClr val="tx1"/>
                </a:solidFill>
                <a:latin typeface="+mn-lt"/>
                <a:ea typeface="+mn-ea"/>
                <a:cs typeface="+mn-cs"/>
              </a:rPr>
              <a:t>管理员用例图：</a:t>
            </a:r>
          </a:p>
        </p:txBody>
      </p:sp>
      <p:sp>
        <p:nvSpPr>
          <p:cNvPr id="12" name="Rectangle 11"/>
          <p:cNvSpPr>
            <a:spLocks noGrp="1" noRot="1" noChangeAspect="1" noMove="1" noResize="1" noEditPoints="1" noAdjustHandles="1" noChangeArrowheads="1" noChangeShapeType="1" noTextEdit="1"/>
          </p:cNvSpPr>
          <p:nvPr/>
        </p:nvSpPr>
        <p:spPr>
          <a:xfrm>
            <a:off x="5072659" y="899358"/>
            <a:ext cx="7119341" cy="513838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图示&#10;&#10;描述已自动生成"/>
          <p:cNvPicPr>
            <a:picLocks noChangeAspect="1"/>
          </p:cNvPicPr>
          <p:nvPr/>
        </p:nvPicPr>
        <p:blipFill>
          <a:blip r:embed="rId2"/>
          <a:stretch>
            <a:fillRect/>
          </a:stretch>
        </p:blipFill>
        <p:spPr>
          <a:xfrm>
            <a:off x="6260784" y="1346016"/>
            <a:ext cx="4743089" cy="42450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p:cNvSpPr>
            <a:spLocks noGrp="1"/>
          </p:cNvSpPr>
          <p:nvPr>
            <p:ph type="title"/>
          </p:nvPr>
        </p:nvSpPr>
        <p:spPr>
          <a:xfrm>
            <a:off x="793935" y="854168"/>
            <a:ext cx="3527117" cy="2665681"/>
          </a:xfrm>
        </p:spPr>
        <p:txBody>
          <a:bodyPr vert="horz" lIns="91440" tIns="45720" rIns="91440" bIns="45720" rtlCol="0" anchor="b">
            <a:normAutofit/>
          </a:bodyPr>
          <a:lstStyle/>
          <a:p>
            <a:pPr algn="ctr">
              <a:lnSpc>
                <a:spcPct val="90000"/>
              </a:lnSpc>
            </a:pPr>
            <a:r>
              <a:rPr kumimoji="1" lang="zh-CN" altLang="en-US" sz="3200" kern="1200">
                <a:solidFill>
                  <a:schemeClr val="tx1"/>
                </a:solidFill>
                <a:latin typeface="+mj-lt"/>
                <a:ea typeface="+mj-ea"/>
                <a:cs typeface="+mj-cs"/>
              </a:rPr>
              <a:t>系统功能用例</a:t>
            </a:r>
          </a:p>
        </p:txBody>
      </p:sp>
      <p:sp>
        <p:nvSpPr>
          <p:cNvPr id="3" name="内容占位符 2"/>
          <p:cNvSpPr>
            <a:spLocks noGrp="1"/>
          </p:cNvSpPr>
          <p:nvPr>
            <p:ph idx="1"/>
          </p:nvPr>
        </p:nvSpPr>
        <p:spPr>
          <a:xfrm>
            <a:off x="793935" y="3611925"/>
            <a:ext cx="3527117" cy="2411067"/>
          </a:xfrm>
        </p:spPr>
        <p:txBody>
          <a:bodyPr vert="horz" lIns="91440" tIns="45720" rIns="91440" bIns="45720" rtlCol="0">
            <a:normAutofit/>
          </a:bodyPr>
          <a:lstStyle/>
          <a:p>
            <a:pPr marL="0" indent="0" algn="ctr">
              <a:lnSpc>
                <a:spcPct val="90000"/>
              </a:lnSpc>
              <a:buNone/>
            </a:pPr>
            <a:r>
              <a:rPr kumimoji="1" lang="zh-CN" altLang="en-US" sz="1600" kern="1200">
                <a:solidFill>
                  <a:schemeClr val="tx1"/>
                </a:solidFill>
                <a:latin typeface="+mn-lt"/>
                <a:ea typeface="+mn-ea"/>
                <a:cs typeface="+mn-cs"/>
              </a:rPr>
              <a:t>教练用例图</a:t>
            </a:r>
          </a:p>
        </p:txBody>
      </p:sp>
      <p:sp>
        <p:nvSpPr>
          <p:cNvPr id="12" name="Rectangle 11"/>
          <p:cNvSpPr>
            <a:spLocks noGrp="1" noRot="1" noChangeAspect="1" noMove="1" noResize="1" noEditPoints="1" noAdjustHandles="1" noChangeArrowheads="1" noChangeShapeType="1" noTextEdit="1"/>
          </p:cNvSpPr>
          <p:nvPr/>
        </p:nvSpPr>
        <p:spPr>
          <a:xfrm>
            <a:off x="5072659" y="899358"/>
            <a:ext cx="7119341" cy="513838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图示&#10;&#10;描述已自动生成"/>
          <p:cNvPicPr>
            <a:picLocks noChangeAspect="1"/>
          </p:cNvPicPr>
          <p:nvPr/>
        </p:nvPicPr>
        <p:blipFill>
          <a:blip r:embed="rId2"/>
          <a:stretch>
            <a:fillRect/>
          </a:stretch>
        </p:blipFill>
        <p:spPr>
          <a:xfrm>
            <a:off x="5572511" y="1346016"/>
            <a:ext cx="6119636" cy="42450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p:cNvSpPr>
            <a:spLocks noGrp="1"/>
          </p:cNvSpPr>
          <p:nvPr>
            <p:ph type="title"/>
          </p:nvPr>
        </p:nvSpPr>
        <p:spPr>
          <a:xfrm>
            <a:off x="1265120" y="1107860"/>
            <a:ext cx="5847781" cy="1046671"/>
          </a:xfrm>
        </p:spPr>
        <p:txBody>
          <a:bodyPr>
            <a:normAutofit/>
          </a:bodyPr>
          <a:lstStyle/>
          <a:p>
            <a:r>
              <a:rPr kumimoji="1" lang="zh-CN" altLang="en-US" sz="2800"/>
              <a:t>系统功能用例图</a:t>
            </a:r>
          </a:p>
        </p:txBody>
      </p:sp>
      <p:sp>
        <p:nvSpPr>
          <p:cNvPr id="3" name="内容占位符 2"/>
          <p:cNvSpPr>
            <a:spLocks noGrp="1"/>
          </p:cNvSpPr>
          <p:nvPr>
            <p:ph idx="1"/>
          </p:nvPr>
        </p:nvSpPr>
        <p:spPr>
          <a:xfrm>
            <a:off x="1265121" y="1931626"/>
            <a:ext cx="5847780" cy="2994747"/>
          </a:xfrm>
        </p:spPr>
        <p:txBody>
          <a:bodyPr anchor="ctr">
            <a:normAutofit/>
          </a:bodyPr>
          <a:lstStyle/>
          <a:p>
            <a:r>
              <a:rPr kumimoji="1" lang="zh-CN" altLang="en-US" sz="1800" dirty="0">
                <a:latin typeface="+mn-ea"/>
              </a:rPr>
              <a:t>会员用例图：</a:t>
            </a:r>
            <a:endParaRPr kumimoji="1" lang="en-US" altLang="zh-CN" sz="1800" dirty="0">
              <a:latin typeface="+mn-ea"/>
            </a:endParaRPr>
          </a:p>
          <a:p>
            <a:endParaRPr kumimoji="1" lang="en-US" altLang="zh-CN" sz="1800" dirty="0"/>
          </a:p>
        </p:txBody>
      </p:sp>
      <p:sp>
        <p:nvSpPr>
          <p:cNvPr id="12" name="Rectangle 11"/>
          <p:cNvSpPr>
            <a:spLocks noGrp="1" noRot="1" noChangeAspect="1" noMove="1" noResize="1" noEditPoints="1" noAdjustHandles="1" noChangeArrowheads="1" noChangeShapeType="1" noTextEdit="1"/>
          </p:cNvSpPr>
          <p:nvPr/>
        </p:nvSpPr>
        <p:spPr>
          <a:xfrm>
            <a:off x="7666395"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Rectangle 15"/>
          <p:cNvSpPr>
            <a:spLocks noGrp="1" noRot="1" noChangeAspect="1" noMove="1" noResize="1" noEditPoints="1" noAdjustHandles="1" noChangeArrowheads="1" noChangeShapeType="1" noTextEdit="1"/>
          </p:cNvSpPr>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17"/>
          <p:cNvSpPr>
            <a:spLocks noGrp="1" noRot="1" noChangeAspect="1" noMove="1" noResize="1" noEditPoints="1" noAdjustHandles="1" noChangeArrowheads="1" noChangeShapeType="1" noTextEdit="1"/>
          </p:cNvSpPr>
          <p:nvPr/>
        </p:nvSpPr>
        <p:spPr>
          <a:xfrm rot="5400000">
            <a:off x="-2749379"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图示&#10;&#10;描述已自动生成"/>
          <p:cNvPicPr>
            <a:picLocks noChangeAspect="1"/>
          </p:cNvPicPr>
          <p:nvPr/>
        </p:nvPicPr>
        <p:blipFill>
          <a:blip r:embed="rId2"/>
          <a:stretch>
            <a:fillRect/>
          </a:stretch>
        </p:blipFill>
        <p:spPr>
          <a:xfrm>
            <a:off x="7983552" y="2135428"/>
            <a:ext cx="3891290" cy="25871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p:cNvSpPr>
            <a:spLocks noGrp="1"/>
          </p:cNvSpPr>
          <p:nvPr>
            <p:ph type="title"/>
          </p:nvPr>
        </p:nvSpPr>
        <p:spPr>
          <a:xfrm>
            <a:off x="1265120" y="1107860"/>
            <a:ext cx="5847781" cy="1046671"/>
          </a:xfrm>
        </p:spPr>
        <p:txBody>
          <a:bodyPr>
            <a:normAutofit/>
          </a:bodyPr>
          <a:lstStyle/>
          <a:p>
            <a:r>
              <a:rPr kumimoji="1" lang="zh-CN" altLang="en-US" sz="2800"/>
              <a:t>系统功能用例图</a:t>
            </a:r>
          </a:p>
        </p:txBody>
      </p:sp>
      <p:sp>
        <p:nvSpPr>
          <p:cNvPr id="3" name="内容占位符 2"/>
          <p:cNvSpPr>
            <a:spLocks noGrp="1"/>
          </p:cNvSpPr>
          <p:nvPr>
            <p:ph idx="1"/>
          </p:nvPr>
        </p:nvSpPr>
        <p:spPr>
          <a:xfrm>
            <a:off x="1265121" y="2402260"/>
            <a:ext cx="5847780" cy="3347879"/>
          </a:xfrm>
        </p:spPr>
        <p:txBody>
          <a:bodyPr anchor="ctr">
            <a:normAutofit/>
          </a:bodyPr>
          <a:lstStyle/>
          <a:p>
            <a:r>
              <a:rPr kumimoji="1" lang="zh-CN" altLang="en-US" sz="1800"/>
              <a:t>预约流程图：</a:t>
            </a:r>
            <a:endParaRPr kumimoji="1" lang="en-US" altLang="zh-CN" sz="1800"/>
          </a:p>
          <a:p>
            <a:endParaRPr kumimoji="1" lang="zh-CN" altLang="en-US" sz="1800"/>
          </a:p>
        </p:txBody>
      </p:sp>
      <p:sp>
        <p:nvSpPr>
          <p:cNvPr id="12" name="Rectangle 11"/>
          <p:cNvSpPr>
            <a:spLocks noGrp="1" noRot="1" noChangeAspect="1" noMove="1" noResize="1" noEditPoints="1" noAdjustHandles="1" noChangeArrowheads="1" noChangeShapeType="1" noTextEdit="1"/>
          </p:cNvSpPr>
          <p:nvPr/>
        </p:nvSpPr>
        <p:spPr>
          <a:xfrm>
            <a:off x="7666395"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Rectangle 15"/>
          <p:cNvSpPr>
            <a:spLocks noGrp="1" noRot="1" noChangeAspect="1" noMove="1" noResize="1" noEditPoints="1" noAdjustHandles="1" noChangeArrowheads="1" noChangeShapeType="1" noTextEdit="1"/>
          </p:cNvSpPr>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17"/>
          <p:cNvSpPr>
            <a:spLocks noGrp="1" noRot="1" noChangeAspect="1" noMove="1" noResize="1" noEditPoints="1" noAdjustHandles="1" noChangeArrowheads="1" noChangeShapeType="1" noTextEdit="1"/>
          </p:cNvSpPr>
          <p:nvPr/>
        </p:nvSpPr>
        <p:spPr>
          <a:xfrm rot="5400000">
            <a:off x="-2749379"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图示&#10;&#10;描述已自动生成"/>
          <p:cNvPicPr>
            <a:picLocks noChangeAspect="1"/>
          </p:cNvPicPr>
          <p:nvPr/>
        </p:nvPicPr>
        <p:blipFill>
          <a:blip r:embed="rId2"/>
          <a:stretch>
            <a:fillRect/>
          </a:stretch>
        </p:blipFill>
        <p:spPr>
          <a:xfrm>
            <a:off x="6842762" y="539936"/>
            <a:ext cx="3540380" cy="57141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p:cNvGrpSpPr>
            <a:grpSpLocks noGrp="1" noUngrp="1" noRot="1" noChangeAspect="1" noMove="1" noResize="1"/>
          </p:cNvGrpSpPr>
          <p:nvPr/>
        </p:nvGrpSpPr>
        <p:grpSpPr>
          <a:xfrm>
            <a:off x="10999576" y="5987064"/>
            <a:ext cx="1054466" cy="469689"/>
            <a:chOff x="9841624" y="4115729"/>
            <a:chExt cx="602169" cy="268223"/>
          </a:xfrm>
          <a:solidFill>
            <a:schemeClr val="tx1"/>
          </a:solidFill>
        </p:grpSpPr>
        <p:sp>
          <p:nvSpPr>
            <p:cNvPr id="9" name="Freeform: Shape 8"/>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p:cNvSpPr>
            <a:spLocks noGrp="1" noRot="1" noChangeAspect="1" noMove="1" noResize="1" noEditPoints="1" noAdjustHandles="1" noChangeArrowheads="1" noChangeShapeType="1" noTextEdit="1"/>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p:cNvSpPr>
            <a:spLocks noGrp="1" noRot="1" noChangeAspect="1" noMove="1" noResize="1" noEditPoints="1" noAdjustHandles="1" noChangeArrowheads="1" noChangeShapeType="1" noTextEdit="1"/>
          </p:cNvSpPr>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1" name="Freeform: Shape 20"/>
          <p:cNvSpPr>
            <a:spLocks noGrp="1" noRot="1" noChangeAspect="1" noMove="1" noResize="1" noEditPoints="1" noAdjustHandles="1" noChangeArrowheads="1" noChangeShapeType="1" noTextEdit="1"/>
          </p:cNvSpPr>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23" name="Freeform: Shape 22"/>
          <p:cNvSpPr>
            <a:spLocks noGrp="1" noRot="1" noChangeAspect="1" noMove="1" noResize="1" noEditPoints="1" noAdjustHandles="1" noChangeArrowheads="1" noChangeShapeType="1" noTextEdit="1"/>
          </p:cNvSpPr>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5" name="Freeform: Shape 24"/>
          <p:cNvSpPr>
            <a:spLocks noGrp="1" noRot="1" noChangeAspect="1" noMove="1" noResize="1" noEditPoints="1" noAdjustHandles="1" noChangeArrowheads="1" noChangeShapeType="1" noTextEdit="1"/>
          </p:cNvSpPr>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27" name="Freeform: Shape 26"/>
          <p:cNvSpPr>
            <a:spLocks noGrp="1" noRot="1" noChangeAspect="1" noMove="1" noResize="1" noEditPoints="1" noAdjustHandles="1" noChangeArrowheads="1" noChangeShapeType="1" noTextEdit="1"/>
          </p:cNvSpPr>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accent1"/>
              </a:solidFill>
            </a:endParaRPr>
          </a:p>
        </p:txBody>
      </p:sp>
      <p:sp>
        <p:nvSpPr>
          <p:cNvPr id="29" name="Freeform: Shape 28"/>
          <p:cNvSpPr>
            <a:spLocks noGrp="1" noRot="1" noChangeAspect="1" noMove="1" noResize="1" noEditPoints="1" noAdjustHandles="1" noChangeArrowheads="1" noChangeShapeType="1" noTextEdit="1"/>
          </p:cNvSpPr>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accent1"/>
              </a:solidFill>
            </a:endParaRPr>
          </a:p>
        </p:txBody>
      </p:sp>
      <p:sp>
        <p:nvSpPr>
          <p:cNvPr id="31" name="Freeform: Shape 30"/>
          <p:cNvSpPr>
            <a:spLocks noGrp="1" noRot="1" noChangeAspect="1" noMove="1" noResize="1" noEditPoints="1" noAdjustHandles="1" noChangeArrowheads="1" noChangeShapeType="1" noTextEdit="1"/>
          </p:cNvSpPr>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3" name="Freeform: Shape 32"/>
          <p:cNvSpPr>
            <a:spLocks noGrp="1" noRot="1" noChangeAspect="1" noMove="1" noResize="1" noEditPoints="1" noAdjustHandles="1" noChangeArrowheads="1" noChangeShapeType="1" noTextEdit="1"/>
          </p:cNvSpPr>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5" name="Rectangle 34"/>
          <p:cNvSpPr>
            <a:spLocks noGrp="1" noRot="1" noChangeAspect="1" noMove="1" noResize="1" noEditPoints="1" noAdjustHandles="1" noChangeArrowheads="1" noChangeShapeType="1" noTextEdit="1"/>
          </p:cNvSpPr>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noGrp="1" noRot="1" noChangeAspect="1" noMove="1" noResize="1" noEditPoints="1" noAdjustHandles="1" noChangeArrowheads="1" noChangeShapeType="1" noTextEdit="1"/>
          </p:cNvSpPr>
          <p:nvPr/>
        </p:nvSpPr>
        <p:spPr>
          <a:xfrm>
            <a:off x="1821898" y="819446"/>
            <a:ext cx="8751370"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p:cNvSpPr>
            <a:spLocks noGrp="1" noRot="1" noChangeAspect="1" noMove="1" noResize="1" noEditPoints="1" noAdjustHandles="1" noChangeArrowheads="1" noChangeShapeType="1" noTextEdit="1"/>
          </p:cNvSpPr>
          <p:nvPr/>
        </p:nvSpPr>
        <p:spPr>
          <a:xfrm>
            <a:off x="1720315" y="727769"/>
            <a:ext cx="8751370"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2886765" y="1159934"/>
            <a:ext cx="6418471" cy="3028072"/>
          </a:xfrm>
        </p:spPr>
        <p:txBody>
          <a:bodyPr vert="horz" lIns="91440" tIns="45720" rIns="91440" bIns="45720" rtlCol="0" anchor="b">
            <a:normAutofit/>
          </a:bodyPr>
          <a:lstStyle/>
          <a:p>
            <a:pPr algn="ctr">
              <a:lnSpc>
                <a:spcPct val="90000"/>
              </a:lnSpc>
            </a:pPr>
            <a:r>
              <a:rPr kumimoji="1" lang="zh-CN" altLang="en-US" sz="6000" b="1" kern="1200" cap="all" spc="1500" baseline="0" dirty="0">
                <a:solidFill>
                  <a:schemeClr val="tx1"/>
                </a:solidFill>
                <a:latin typeface="+mn-ea"/>
                <a:ea typeface="+mn-ea"/>
                <a:cs typeface="+mj-cs"/>
              </a:rPr>
              <a:t>谢谢！</a:t>
            </a:r>
          </a:p>
        </p:txBody>
      </p:sp>
      <p:sp>
        <p:nvSpPr>
          <p:cNvPr id="41" name="Oval 40"/>
          <p:cNvSpPr>
            <a:spLocks noGrp="1" noRot="1" noChangeAspect="1" noMove="1" noResize="1" noEditPoints="1" noAdjustHandles="1" noChangeArrowheads="1" noChangeShapeType="1" noTextEdit="1"/>
          </p:cNvSpPr>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3" name="Oval 42"/>
          <p:cNvSpPr>
            <a:spLocks noGrp="1" noRot="1" noChangeAspect="1" noMove="1" noResize="1" noEditPoints="1" noAdjustHandles="1" noChangeArrowheads="1" noChangeShapeType="1" noTextEdit="1"/>
          </p:cNvSpPr>
          <p:nvPr/>
        </p:nvSpPr>
        <p:spPr>
          <a:xfrm>
            <a:off x="1429446" y="4786746"/>
            <a:ext cx="620727" cy="620727"/>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06369553-F706-6C29-887F-AD940AEFAA14}"/>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lnSpc>
                <a:spcPct val="90000"/>
              </a:lnSpc>
            </a:pPr>
            <a:r>
              <a:rPr kumimoji="1" lang="zh-CN" altLang="en-US" sz="5400" dirty="0">
                <a:solidFill>
                  <a:schemeClr val="bg1">
                    <a:lumMod val="95000"/>
                    <a:lumOff val="5000"/>
                  </a:schemeClr>
                </a:solidFill>
              </a:rPr>
              <a:t>创作背景</a:t>
            </a:r>
          </a:p>
        </p:txBody>
      </p:sp>
    </p:spTree>
    <p:extLst>
      <p:ext uri="{BB962C8B-B14F-4D97-AF65-F5344CB8AC3E}">
        <p14:creationId xmlns:p14="http://schemas.microsoft.com/office/powerpoint/2010/main" val="21608474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838200" y="1412488"/>
            <a:ext cx="2899189" cy="4363844"/>
          </a:xfrm>
        </p:spPr>
        <p:txBody>
          <a:bodyPr vert="horz" lIns="91440" tIns="45720" rIns="91440" bIns="45720" rtlCol="0" anchor="t">
            <a:normAutofit/>
          </a:bodyPr>
          <a:lstStyle/>
          <a:p>
            <a:pPr>
              <a:lnSpc>
                <a:spcPct val="90000"/>
              </a:lnSpc>
            </a:pPr>
            <a:r>
              <a:rPr kumimoji="1" lang="zh-CN" altLang="en-US" sz="4000" kern="1200">
                <a:solidFill>
                  <a:srgbClr val="FFFFFF"/>
                </a:solidFill>
                <a:latin typeface="+mj-lt"/>
                <a:ea typeface="+mj-ea"/>
                <a:cs typeface="+mj-cs"/>
              </a:rPr>
              <a:t>目录</a:t>
            </a:r>
          </a:p>
        </p:txBody>
      </p:sp>
      <p:sp>
        <p:nvSpPr>
          <p:cNvPr id="3" name="内容占位符 2"/>
          <p:cNvSpPr>
            <a:spLocks noGrp="1"/>
          </p:cNvSpPr>
          <p:nvPr>
            <p:ph idx="1"/>
          </p:nvPr>
        </p:nvSpPr>
        <p:spPr>
          <a:xfrm>
            <a:off x="4380855" y="1412489"/>
            <a:ext cx="3427283" cy="4363844"/>
          </a:xfrm>
        </p:spPr>
        <p:txBody>
          <a:bodyPr vert="horz" lIns="91440" tIns="45720" rIns="91440" bIns="45720" rtlCol="0">
            <a:normAutofit/>
          </a:bodyPr>
          <a:lstStyle/>
          <a:p>
            <a:pPr>
              <a:lnSpc>
                <a:spcPct val="90000"/>
              </a:lnSpc>
            </a:pPr>
            <a:r>
              <a:rPr kumimoji="1" lang="en-US" altLang="zh-CN" sz="2400" dirty="0">
                <a:latin typeface="+mn-ea"/>
              </a:rPr>
              <a:t>1 </a:t>
            </a:r>
            <a:r>
              <a:rPr kumimoji="1" lang="zh-CN" altLang="en-US" sz="2400" dirty="0">
                <a:latin typeface="+mn-ea"/>
              </a:rPr>
              <a:t>简介</a:t>
            </a:r>
            <a:endParaRPr kumimoji="1" lang="en-US" altLang="zh-CN" sz="2400" dirty="0">
              <a:latin typeface="+mn-ea"/>
            </a:endParaRPr>
          </a:p>
          <a:p>
            <a:pPr marL="0" indent="0">
              <a:lnSpc>
                <a:spcPct val="90000"/>
              </a:lnSpc>
              <a:buNone/>
            </a:pPr>
            <a:r>
              <a:rPr kumimoji="1" lang="en-US" altLang="zh-CN" sz="2000" dirty="0">
                <a:latin typeface="+mn-ea"/>
              </a:rPr>
              <a:t>1.1</a:t>
            </a:r>
            <a:r>
              <a:rPr kumimoji="1" lang="zh-CN" altLang="en-US" sz="2000" dirty="0">
                <a:latin typeface="+mn-ea"/>
              </a:rPr>
              <a:t>创作背景</a:t>
            </a:r>
            <a:endParaRPr kumimoji="1" lang="en-US" altLang="zh-CN" sz="2000" dirty="0">
              <a:latin typeface="+mn-ea"/>
            </a:endParaRPr>
          </a:p>
          <a:p>
            <a:pPr marL="0" indent="0">
              <a:lnSpc>
                <a:spcPct val="90000"/>
              </a:lnSpc>
              <a:buNone/>
            </a:pPr>
            <a:r>
              <a:rPr kumimoji="1" lang="en-US" altLang="zh-CN" sz="2000" dirty="0">
                <a:latin typeface="+mn-ea"/>
              </a:rPr>
              <a:t>1.2</a:t>
            </a:r>
            <a:r>
              <a:rPr kumimoji="1" lang="zh-CN" altLang="en-US" sz="2000" dirty="0">
                <a:latin typeface="+mn-ea"/>
              </a:rPr>
              <a:t>文档介绍 </a:t>
            </a:r>
            <a:endParaRPr kumimoji="1" lang="en-US" altLang="zh-CN" sz="2000" dirty="0">
              <a:latin typeface="+mn-ea"/>
            </a:endParaRPr>
          </a:p>
          <a:p>
            <a:pPr>
              <a:lnSpc>
                <a:spcPct val="90000"/>
              </a:lnSpc>
            </a:pPr>
            <a:endParaRPr kumimoji="1" lang="en-US" altLang="zh-CN" sz="2000" b="1" dirty="0"/>
          </a:p>
          <a:p>
            <a:pPr>
              <a:lnSpc>
                <a:spcPct val="90000"/>
              </a:lnSpc>
            </a:pPr>
            <a:r>
              <a:rPr kumimoji="1" lang="en-US" altLang="zh-CN" sz="2400" b="1" dirty="0"/>
              <a:t>2 </a:t>
            </a:r>
            <a:r>
              <a:rPr kumimoji="1" lang="zh-CN" altLang="en-US" sz="2400" b="1" dirty="0"/>
              <a:t>系统通用性需求 </a:t>
            </a:r>
          </a:p>
          <a:p>
            <a:pPr marL="0">
              <a:lnSpc>
                <a:spcPct val="90000"/>
              </a:lnSpc>
            </a:pPr>
            <a:endParaRPr kumimoji="1" lang="en-US" altLang="zh-CN" sz="2000" b="1" dirty="0"/>
          </a:p>
          <a:p>
            <a:pPr marL="0" indent="0">
              <a:lnSpc>
                <a:spcPct val="90000"/>
              </a:lnSpc>
              <a:buNone/>
            </a:pPr>
            <a:r>
              <a:rPr kumimoji="1" lang="en-US" altLang="zh-CN" sz="2000" b="1" dirty="0"/>
              <a:t>2.1 </a:t>
            </a:r>
            <a:r>
              <a:rPr kumimoji="1" lang="zh-CN" altLang="en-US" sz="2000" b="1" dirty="0"/>
              <a:t>性能需求</a:t>
            </a:r>
          </a:p>
          <a:p>
            <a:pPr marL="0">
              <a:lnSpc>
                <a:spcPct val="90000"/>
              </a:lnSpc>
            </a:pPr>
            <a:endParaRPr kumimoji="1" lang="en-US" altLang="zh-CN" sz="2000" b="1" dirty="0"/>
          </a:p>
          <a:p>
            <a:pPr marL="0" indent="0">
              <a:lnSpc>
                <a:spcPct val="90000"/>
              </a:lnSpc>
              <a:buNone/>
            </a:pPr>
            <a:r>
              <a:rPr kumimoji="1" lang="en-US" altLang="zh-CN" sz="2000" b="1" dirty="0"/>
              <a:t>2.2 </a:t>
            </a:r>
            <a:r>
              <a:rPr kumimoji="1" lang="zh-CN" altLang="en-US" sz="2000" b="1" dirty="0"/>
              <a:t>操作性需求及可行性分析</a:t>
            </a:r>
            <a:endParaRPr kumimoji="1" lang="en-US" altLang="zh-CN" sz="2000" b="1" dirty="0"/>
          </a:p>
          <a:p>
            <a:pPr marL="0">
              <a:lnSpc>
                <a:spcPct val="90000"/>
              </a:lnSpc>
            </a:pPr>
            <a:endParaRPr kumimoji="1" lang="en-US" altLang="zh-CN" sz="2000" b="1" dirty="0"/>
          </a:p>
          <a:p>
            <a:pPr>
              <a:lnSpc>
                <a:spcPct val="90000"/>
              </a:lnSpc>
            </a:pPr>
            <a:endParaRPr kumimoji="1" lang="en-US" altLang="zh-CN" sz="2000" b="1" dirty="0"/>
          </a:p>
          <a:p>
            <a:pPr>
              <a:lnSpc>
                <a:spcPct val="90000"/>
              </a:lnSpc>
            </a:pPr>
            <a:endParaRPr kumimoji="1" lang="en-US" altLang="zh-CN" sz="2000" dirty="0"/>
          </a:p>
        </p:txBody>
      </p:sp>
      <p:cxnSp>
        <p:nvCxnSpPr>
          <p:cNvPr id="11" name="Straight Connector 10"/>
          <p:cNvCxnSpPr>
            <a:cxnSpLocks noGrp="1" noRot="1" noChangeAspect="1" noMove="1" noResize="1" noEditPoints="1" noAdjustHandles="1" noChangeArrowheads="1" noChangeShapeType="1"/>
          </p:cNvCxnSpPr>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451605" y="1247078"/>
            <a:ext cx="3197701" cy="43638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kumimoji="1" lang="en-US" altLang="zh-CN" sz="2000" dirty="0"/>
          </a:p>
          <a:p>
            <a:pPr indent="-228600">
              <a:lnSpc>
                <a:spcPct val="90000"/>
              </a:lnSpc>
              <a:spcAft>
                <a:spcPts val="600"/>
              </a:spcAft>
              <a:buFont typeface="Arial" panose="020B0604020202020204" pitchFamily="34" charset="0"/>
              <a:buChar char="•"/>
            </a:pPr>
            <a:r>
              <a:rPr kumimoji="1" lang="en-US" altLang="zh-CN" sz="2000" b="1" dirty="0"/>
              <a:t>3. </a:t>
            </a:r>
            <a:r>
              <a:rPr kumimoji="1" lang="zh-CN" altLang="en-US" sz="2400" b="1" dirty="0"/>
              <a:t>业务描述及系统功能 </a:t>
            </a:r>
            <a:endParaRPr kumimoji="1" lang="en-US" altLang="zh-CN" sz="2400" b="1" dirty="0"/>
          </a:p>
          <a:p>
            <a:pPr indent="-228600">
              <a:lnSpc>
                <a:spcPct val="90000"/>
              </a:lnSpc>
              <a:spcAft>
                <a:spcPts val="600"/>
              </a:spcAft>
              <a:buFont typeface="Arial" panose="020B0604020202020204" pitchFamily="34" charset="0"/>
              <a:buChar char="•"/>
            </a:pPr>
            <a:endParaRPr kumimoji="1" lang="en-US" altLang="zh-CN" sz="2400" b="1" dirty="0"/>
          </a:p>
          <a:p>
            <a:pPr>
              <a:lnSpc>
                <a:spcPct val="90000"/>
              </a:lnSpc>
              <a:spcAft>
                <a:spcPts val="600"/>
              </a:spcAft>
            </a:pPr>
            <a:r>
              <a:rPr kumimoji="1" lang="en-US" altLang="zh-CN" sz="2000" b="1" dirty="0"/>
              <a:t>3.1 </a:t>
            </a:r>
            <a:r>
              <a:rPr kumimoji="1" lang="zh-CN" altLang="en-US" sz="2000" b="1" dirty="0"/>
              <a:t>业务描述 </a:t>
            </a:r>
            <a:endParaRPr kumimoji="1" lang="en-US" altLang="zh-CN" sz="2000" b="1" dirty="0"/>
          </a:p>
          <a:p>
            <a:pPr indent="-228600">
              <a:lnSpc>
                <a:spcPct val="90000"/>
              </a:lnSpc>
              <a:spcAft>
                <a:spcPts val="600"/>
              </a:spcAft>
              <a:buFont typeface="Arial" panose="020B0604020202020204" pitchFamily="34" charset="0"/>
              <a:buChar char="•"/>
            </a:pPr>
            <a:endParaRPr kumimoji="1" lang="en-US" altLang="zh-CN" sz="2000" b="1" dirty="0"/>
          </a:p>
          <a:p>
            <a:pPr>
              <a:lnSpc>
                <a:spcPct val="90000"/>
              </a:lnSpc>
              <a:spcAft>
                <a:spcPts val="600"/>
              </a:spcAft>
            </a:pPr>
            <a:r>
              <a:rPr kumimoji="1" lang="en-US" altLang="zh-CN" sz="2000" b="1" dirty="0"/>
              <a:t>3.2 </a:t>
            </a:r>
            <a:r>
              <a:rPr kumimoji="1" lang="zh-CN" altLang="en-US" sz="2000" b="1" dirty="0"/>
              <a:t>系统角色划分 </a:t>
            </a:r>
          </a:p>
          <a:p>
            <a:pPr indent="-228600">
              <a:lnSpc>
                <a:spcPct val="90000"/>
              </a:lnSpc>
              <a:spcAft>
                <a:spcPts val="600"/>
              </a:spcAft>
              <a:buFont typeface="Arial" panose="020B0604020202020204" pitchFamily="34" charset="0"/>
              <a:buChar char="•"/>
            </a:pPr>
            <a:endParaRPr kumimoji="1" lang="en-US" altLang="zh-CN" sz="2000" b="1" dirty="0"/>
          </a:p>
          <a:p>
            <a:pPr>
              <a:lnSpc>
                <a:spcPct val="90000"/>
              </a:lnSpc>
              <a:spcAft>
                <a:spcPts val="600"/>
              </a:spcAft>
            </a:pPr>
            <a:r>
              <a:rPr kumimoji="1" lang="en-US" altLang="zh-CN" sz="2000" b="1" dirty="0"/>
              <a:t>3.3</a:t>
            </a:r>
            <a:r>
              <a:rPr kumimoji="1" lang="zh-CN" altLang="en-US" sz="2000" b="1" dirty="0"/>
              <a:t>数据库数据表设计</a:t>
            </a:r>
            <a:endParaRPr kumimoji="1" lang="en-US" altLang="zh-CN" sz="2000" b="1" dirty="0"/>
          </a:p>
          <a:p>
            <a:pPr indent="-228600">
              <a:lnSpc>
                <a:spcPct val="90000"/>
              </a:lnSpc>
              <a:spcAft>
                <a:spcPts val="600"/>
              </a:spcAft>
              <a:buFont typeface="Arial" panose="020B0604020202020204" pitchFamily="34" charset="0"/>
              <a:buChar char="•"/>
            </a:pPr>
            <a:endParaRPr kumimoji="1" lang="en-US" altLang="zh-CN" sz="2000" b="1" dirty="0"/>
          </a:p>
          <a:p>
            <a:pPr>
              <a:lnSpc>
                <a:spcPct val="90000"/>
              </a:lnSpc>
              <a:spcAft>
                <a:spcPts val="600"/>
              </a:spcAft>
            </a:pPr>
            <a:r>
              <a:rPr kumimoji="1" lang="en-US" altLang="zh-CN" sz="2000" b="1" dirty="0"/>
              <a:t>3.4 </a:t>
            </a:r>
            <a:r>
              <a:rPr kumimoji="1" lang="zh-CN" altLang="en-US" sz="2000" b="1" dirty="0"/>
              <a:t>系统功能用例 </a:t>
            </a:r>
            <a:endParaRPr kumimoji="1" lang="en-US" altLang="zh-CN" sz="2000" b="1" dirty="0"/>
          </a:p>
          <a:p>
            <a:pPr indent="-228600">
              <a:lnSpc>
                <a:spcPct val="90000"/>
              </a:lnSpc>
              <a:spcAft>
                <a:spcPts val="600"/>
              </a:spcAft>
              <a:buFont typeface="Arial" panose="020B0604020202020204" pitchFamily="34" charset="0"/>
              <a:buChar char="•"/>
            </a:pPr>
            <a:endParaRPr kumimoji="1"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1"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80539" y="1458180"/>
            <a:ext cx="3100522" cy="3941640"/>
          </a:xfrm>
        </p:spPr>
        <p:txBody>
          <a:bodyPr>
            <a:normAutofit/>
          </a:bodyPr>
          <a:lstStyle/>
          <a:p>
            <a:r>
              <a:rPr kumimoji="1" lang="zh-CN" altLang="en-US" sz="2800" dirty="0">
                <a:solidFill>
                  <a:schemeClr val="bg1"/>
                </a:solidFill>
              </a:rPr>
              <a:t>文档介绍</a:t>
            </a:r>
          </a:p>
        </p:txBody>
      </p:sp>
      <p:sp>
        <p:nvSpPr>
          <p:cNvPr id="12" name="Rectangle 11"/>
          <p:cNvSpPr>
            <a:spLocks noGrp="1" noRot="1" noChangeAspect="1" noMove="1" noResize="1" noEditPoints="1" noAdjustHandles="1" noChangeArrowheads="1" noChangeShapeType="1" noTextEdit="1"/>
          </p:cNvSpPr>
          <p:nvPr/>
        </p:nvSpPr>
        <p:spPr>
          <a:xfrm>
            <a:off x="0" y="539937"/>
            <a:ext cx="12192000" cy="64008"/>
          </a:xfrm>
          <a:prstGeom prst="rect">
            <a:avLst/>
          </a:prstGeom>
          <a:solidFill>
            <a:schemeClr val="tx2">
              <a:lumMod val="5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内容占位符 2"/>
          <p:cNvSpPr>
            <a:spLocks noGrp="1"/>
          </p:cNvSpPr>
          <p:nvPr>
            <p:ph idx="1"/>
          </p:nvPr>
        </p:nvSpPr>
        <p:spPr>
          <a:xfrm>
            <a:off x="5801851" y="1458180"/>
            <a:ext cx="5337242" cy="3941640"/>
          </a:xfrm>
        </p:spPr>
        <p:txBody>
          <a:bodyPr anchor="ctr">
            <a:normAutofit/>
          </a:bodyPr>
          <a:lstStyle/>
          <a:p>
            <a:pPr marL="0" indent="0">
              <a:buNone/>
            </a:pPr>
            <a:r>
              <a:rPr lang="zh-CN" altLang="en-US" sz="2400" kern="100" dirty="0">
                <a:latin typeface="+mn-ea"/>
              </a:rPr>
              <a:t>健身房管理系统面向对象包括管理员，教练，用户会员，后勤人员</a:t>
            </a:r>
          </a:p>
          <a:p>
            <a:pPr marL="0" indent="0">
              <a:buNone/>
            </a:pPr>
            <a:r>
              <a:rPr lang="zh-CN" altLang="en-US" sz="2400" kern="100" dirty="0">
                <a:latin typeface="+mn-ea"/>
              </a:rPr>
              <a:t>管理系统涉及会员注册，预约流程，结算流程，接收表单以及办卡等功能，为健身房提供完整的管理服务，提高健身房的运营效率</a:t>
            </a:r>
            <a:r>
              <a:rPr lang="zh-CN" altLang="en-US" sz="2000" kern="100" dirty="0">
                <a:latin typeface="+mn-ea"/>
              </a:rPr>
              <a:t>。</a:t>
            </a:r>
          </a:p>
        </p:txBody>
      </p:sp>
      <p:sp>
        <p:nvSpPr>
          <p:cNvPr id="14" name="Rectangle 13"/>
          <p:cNvSpPr>
            <a:spLocks noGrp="1" noRot="1" noChangeAspect="1" noMove="1" noResize="1" noEditPoints="1" noAdjustHandles="1" noChangeArrowheads="1" noChangeShapeType="1" noTextEdit="1"/>
          </p:cNvSpPr>
          <p:nvPr/>
        </p:nvSpPr>
        <p:spPr>
          <a:xfrm>
            <a:off x="0" y="6254055"/>
            <a:ext cx="12192000" cy="64008"/>
          </a:xfrm>
          <a:prstGeom prst="rect">
            <a:avLst/>
          </a:prstGeom>
          <a:solidFill>
            <a:schemeClr val="tx2">
              <a:lumMod val="5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Rectangle 15"/>
          <p:cNvSpPr>
            <a:spLocks noGrp="1" noRot="1" noChangeAspect="1" noMove="1" noResize="1" noEditPoints="1" noAdjustHandles="1" noChangeArrowheads="1" noChangeShapeType="1" noTextEdit="1"/>
          </p:cNvSpPr>
          <p:nvPr/>
        </p:nvSpPr>
        <p:spPr>
          <a:xfrm rot="5400000">
            <a:off x="1064601"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1"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80539" y="1458180"/>
            <a:ext cx="3100522" cy="3941640"/>
          </a:xfrm>
        </p:spPr>
        <p:txBody>
          <a:bodyPr>
            <a:normAutofit/>
          </a:bodyPr>
          <a:lstStyle/>
          <a:p>
            <a:r>
              <a:rPr kumimoji="1" lang="zh-CN" altLang="en-US" sz="2800">
                <a:solidFill>
                  <a:schemeClr val="bg1"/>
                </a:solidFill>
              </a:rPr>
              <a:t>系统通用性需求</a:t>
            </a:r>
          </a:p>
        </p:txBody>
      </p:sp>
      <p:sp>
        <p:nvSpPr>
          <p:cNvPr id="12" name="Rectangle 11"/>
          <p:cNvSpPr>
            <a:spLocks noGrp="1" noRot="1" noChangeAspect="1" noMove="1" noResize="1" noEditPoints="1" noAdjustHandles="1" noChangeArrowheads="1" noChangeShapeType="1" noTextEdit="1"/>
          </p:cNvSpPr>
          <p:nvPr/>
        </p:nvSpPr>
        <p:spPr>
          <a:xfrm>
            <a:off x="0" y="539937"/>
            <a:ext cx="12192000" cy="64008"/>
          </a:xfrm>
          <a:prstGeom prst="rect">
            <a:avLst/>
          </a:prstGeom>
          <a:solidFill>
            <a:schemeClr val="tx2">
              <a:lumMod val="5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内容占位符 2"/>
          <p:cNvSpPr>
            <a:spLocks noGrp="1"/>
          </p:cNvSpPr>
          <p:nvPr>
            <p:ph idx="1"/>
          </p:nvPr>
        </p:nvSpPr>
        <p:spPr>
          <a:xfrm>
            <a:off x="5801851" y="1458180"/>
            <a:ext cx="5337242" cy="3941640"/>
          </a:xfrm>
        </p:spPr>
        <p:txBody>
          <a:bodyPr anchor="ctr">
            <a:normAutofit/>
          </a:bodyPr>
          <a:lstStyle/>
          <a:p>
            <a:r>
              <a:rPr kumimoji="1" lang="zh-CN" altLang="en-US" sz="2000" b="1" dirty="0">
                <a:latin typeface="+mj-lt"/>
              </a:rPr>
              <a:t>性能需求：</a:t>
            </a:r>
            <a:endParaRPr kumimoji="1" lang="en-US" altLang="zh-CN" sz="2000" b="1" dirty="0">
              <a:latin typeface="+mj-lt"/>
            </a:endParaRPr>
          </a:p>
          <a:p>
            <a:pPr marL="0" indent="0">
              <a:buNone/>
            </a:pPr>
            <a:r>
              <a:rPr kumimoji="1" lang="zh-CN" altLang="en-US" sz="2400" dirty="0">
                <a:latin typeface="+mn-ea"/>
                <a:cs typeface="+mn-ea"/>
              </a:rPr>
              <a:t>操作简单，界面干净并能最大限度的完成健身房管理系统的功能，并在相应的基础上完成创新。确保</a:t>
            </a:r>
            <a:r>
              <a:rPr kumimoji="1" lang="en-US" altLang="zh-CN" sz="2400" dirty="0">
                <a:latin typeface="+mn-ea"/>
                <a:cs typeface="+mn-ea"/>
              </a:rPr>
              <a:t>tomcat</a:t>
            </a:r>
            <a:r>
              <a:rPr kumimoji="1" lang="zh-CN" altLang="en-US" sz="2400" dirty="0">
                <a:latin typeface="+mn-ea"/>
                <a:cs typeface="+mn-ea"/>
              </a:rPr>
              <a:t>服务器稳定，前台面向会员消费者，后台面向管理员，教练。</a:t>
            </a:r>
            <a:endParaRPr kumimoji="1" lang="en-US" altLang="zh-CN" sz="2400" dirty="0">
              <a:latin typeface="+mn-ea"/>
              <a:cs typeface="+mn-ea"/>
            </a:endParaRPr>
          </a:p>
          <a:p>
            <a:pPr marL="0" indent="0">
              <a:buNone/>
            </a:pPr>
            <a:endParaRPr kumimoji="1" lang="en-US" altLang="zh-CN" sz="2000" dirty="0">
              <a:latin typeface="+mn-ea"/>
              <a:cs typeface="+mn-ea"/>
            </a:endParaRPr>
          </a:p>
        </p:txBody>
      </p:sp>
      <p:sp>
        <p:nvSpPr>
          <p:cNvPr id="14" name="Rectangle 13"/>
          <p:cNvSpPr>
            <a:spLocks noGrp="1" noRot="1" noChangeAspect="1" noMove="1" noResize="1" noEditPoints="1" noAdjustHandles="1" noChangeArrowheads="1" noChangeShapeType="1" noTextEdit="1"/>
          </p:cNvSpPr>
          <p:nvPr/>
        </p:nvSpPr>
        <p:spPr>
          <a:xfrm>
            <a:off x="0" y="6254055"/>
            <a:ext cx="12192000" cy="64008"/>
          </a:xfrm>
          <a:prstGeom prst="rect">
            <a:avLst/>
          </a:prstGeom>
          <a:solidFill>
            <a:schemeClr val="tx2">
              <a:lumMod val="5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Rectangle 15"/>
          <p:cNvSpPr>
            <a:spLocks noGrp="1" noRot="1" noChangeAspect="1" noMove="1" noResize="1" noEditPoints="1" noAdjustHandles="1" noChangeArrowheads="1" noChangeShapeType="1" noTextEdit="1"/>
          </p:cNvSpPr>
          <p:nvPr/>
        </p:nvSpPr>
        <p:spPr>
          <a:xfrm rot="5400000">
            <a:off x="1064601"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5B5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截屏2023-03-31 08.20.19"/>
          <p:cNvPicPr>
            <a:picLocks noGrp="1" noChangeAspect="1"/>
          </p:cNvPicPr>
          <p:nvPr>
            <p:ph idx="1"/>
          </p:nvPr>
        </p:nvPicPr>
        <p:blipFill>
          <a:blip r:embed="rId2"/>
          <a:stretch>
            <a:fillRect/>
          </a:stretch>
        </p:blipFill>
        <p:spPr>
          <a:xfrm>
            <a:off x="1165853" y="643467"/>
            <a:ext cx="9860293" cy="55710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1"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80539" y="1458180"/>
            <a:ext cx="3100522" cy="3941640"/>
          </a:xfrm>
        </p:spPr>
        <p:txBody>
          <a:bodyPr>
            <a:normAutofit/>
          </a:bodyPr>
          <a:lstStyle/>
          <a:p>
            <a:r>
              <a:rPr kumimoji="1" lang="zh-CN" altLang="en-US" sz="2800" b="1">
                <a:solidFill>
                  <a:schemeClr val="bg1"/>
                </a:solidFill>
                <a:latin typeface="+mn-ea"/>
                <a:sym typeface="+mn-ea"/>
              </a:rPr>
              <a:t>操作性需求及可行性分析：</a:t>
            </a:r>
            <a:br>
              <a:rPr kumimoji="1" lang="zh-CN" altLang="en-US" sz="2800" b="1">
                <a:solidFill>
                  <a:schemeClr val="bg1"/>
                </a:solidFill>
                <a:latin typeface="+mn-ea"/>
              </a:rPr>
            </a:br>
            <a:endParaRPr lang="zh-CN" altLang="en-US" sz="2800">
              <a:solidFill>
                <a:schemeClr val="bg1"/>
              </a:solidFill>
            </a:endParaRPr>
          </a:p>
        </p:txBody>
      </p:sp>
      <p:sp>
        <p:nvSpPr>
          <p:cNvPr id="12" name="Rectangle 11"/>
          <p:cNvSpPr>
            <a:spLocks noGrp="1" noRot="1" noChangeAspect="1" noMove="1" noResize="1" noEditPoints="1" noAdjustHandles="1" noChangeArrowheads="1" noChangeShapeType="1" noTextEdit="1"/>
          </p:cNvSpPr>
          <p:nvPr/>
        </p:nvSpPr>
        <p:spPr>
          <a:xfrm>
            <a:off x="0" y="539937"/>
            <a:ext cx="12192000" cy="64008"/>
          </a:xfrm>
          <a:prstGeom prst="rect">
            <a:avLst/>
          </a:prstGeom>
          <a:solidFill>
            <a:schemeClr val="tx2">
              <a:lumMod val="5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内容占位符 2"/>
          <p:cNvSpPr>
            <a:spLocks noGrp="1"/>
          </p:cNvSpPr>
          <p:nvPr>
            <p:ph idx="1"/>
          </p:nvPr>
        </p:nvSpPr>
        <p:spPr>
          <a:xfrm>
            <a:off x="5801851" y="1458180"/>
            <a:ext cx="5337242" cy="3941640"/>
          </a:xfrm>
        </p:spPr>
        <p:txBody>
          <a:bodyPr anchor="ctr">
            <a:normAutofit/>
          </a:bodyPr>
          <a:lstStyle/>
          <a:p>
            <a:pPr marL="0" indent="0" algn="just">
              <a:buNone/>
            </a:pPr>
            <a:r>
              <a:rPr kumimoji="1" lang="zh-CN" altLang="en-US" sz="2000" dirty="0">
                <a:sym typeface="+mn-ea"/>
              </a:rPr>
              <a:t>分析现有的技术是否能够按时完成项目的开发工作，数据库使用</a:t>
            </a:r>
            <a:r>
              <a:rPr kumimoji="1" lang="en-US" altLang="zh-CN" sz="2000" dirty="0">
                <a:sym typeface="+mn-ea"/>
              </a:rPr>
              <a:t>MYSQL</a:t>
            </a:r>
            <a:r>
              <a:rPr kumimoji="1" lang="zh-CN" altLang="en-US" sz="2000" dirty="0">
                <a:sym typeface="+mn-ea"/>
              </a:rPr>
              <a:t>数据库系统，前端开发语言为</a:t>
            </a:r>
            <a:r>
              <a:rPr kumimoji="1" lang="en-US" altLang="zh-CN" sz="2000" dirty="0">
                <a:sym typeface="+mn-ea"/>
              </a:rPr>
              <a:t>JSP</a:t>
            </a:r>
            <a:r>
              <a:rPr kumimoji="1" lang="zh-CN" altLang="en-US" sz="2000" dirty="0">
                <a:sym typeface="+mn-ea"/>
              </a:rPr>
              <a:t>语言，</a:t>
            </a:r>
            <a:r>
              <a:rPr kumimoji="1" lang="en-US" altLang="zh-CN" sz="2000" dirty="0">
                <a:sym typeface="+mn-ea"/>
              </a:rPr>
              <a:t>JSP</a:t>
            </a:r>
            <a:r>
              <a:rPr kumimoji="1" lang="zh-CN" altLang="en-US" sz="2000" dirty="0">
                <a:sym typeface="+mn-ea"/>
              </a:rPr>
              <a:t>支持将数据转换成图形的开发工具环境，方便管理，能够完成缩放和扩展等性质。它的使用对象主要是管理员，健身教练和会员消费者，整个系统对于软件和硬件的要求不会太高。技术上较为容易实现。</a:t>
            </a:r>
            <a:endParaRPr kumimoji="1" lang="en-US" altLang="zh-CN" sz="2000" dirty="0"/>
          </a:p>
          <a:p>
            <a:pPr marL="0" indent="0">
              <a:buNone/>
            </a:pPr>
            <a:endParaRPr lang="zh-CN" altLang="en-US" sz="2000" dirty="0"/>
          </a:p>
        </p:txBody>
      </p:sp>
      <p:sp>
        <p:nvSpPr>
          <p:cNvPr id="14" name="Rectangle 13"/>
          <p:cNvSpPr>
            <a:spLocks noGrp="1" noRot="1" noChangeAspect="1" noMove="1" noResize="1" noEditPoints="1" noAdjustHandles="1" noChangeArrowheads="1" noChangeShapeType="1" noTextEdit="1"/>
          </p:cNvSpPr>
          <p:nvPr/>
        </p:nvSpPr>
        <p:spPr>
          <a:xfrm>
            <a:off x="0" y="6254055"/>
            <a:ext cx="12192000" cy="64008"/>
          </a:xfrm>
          <a:prstGeom prst="rect">
            <a:avLst/>
          </a:prstGeom>
          <a:solidFill>
            <a:schemeClr val="tx2">
              <a:lumMod val="5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Rectangle 15"/>
          <p:cNvSpPr>
            <a:spLocks noGrp="1" noRot="1" noChangeAspect="1" noMove="1" noResize="1" noEditPoints="1" noAdjustHandles="1" noChangeArrowheads="1" noChangeShapeType="1" noTextEdit="1"/>
          </p:cNvSpPr>
          <p:nvPr/>
        </p:nvSpPr>
        <p:spPr>
          <a:xfrm rot="5400000">
            <a:off x="1064601"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534652"/>
            <a:ext cx="4444163" cy="63233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99411" y="767258"/>
            <a:ext cx="3209335" cy="5323484"/>
          </a:xfrm>
        </p:spPr>
        <p:txBody>
          <a:bodyPr>
            <a:normAutofit/>
          </a:bodyPr>
          <a:lstStyle/>
          <a:p>
            <a:pPr algn="ctr"/>
            <a:r>
              <a:rPr kumimoji="1" lang="zh-CN" altLang="en-US" sz="2800">
                <a:solidFill>
                  <a:schemeClr val="bg1"/>
                </a:solidFill>
              </a:rPr>
              <a:t>业务描述</a:t>
            </a:r>
          </a:p>
        </p:txBody>
      </p:sp>
      <p:sp>
        <p:nvSpPr>
          <p:cNvPr id="12" name="Rectangle 11"/>
          <p:cNvSpPr>
            <a:spLocks noGrp="1" noRot="1" noChangeAspect="1" noMove="1" noResize="1" noEditPoints="1" noAdjustHandles="1" noChangeArrowheads="1" noChangeShapeType="1" noTextEdit="1"/>
          </p:cNvSpPr>
          <p:nvPr/>
        </p:nvSpPr>
        <p:spPr>
          <a:xfrm rot="5400000">
            <a:off x="9831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4" name="Rectangle 13"/>
          <p:cNvSpPr>
            <a:spLocks noGrp="1" noRot="1" noChangeAspect="1" noMove="1" noResize="1" noEditPoints="1" noAdjustHandles="1" noChangeArrowheads="1" noChangeShapeType="1" noTextEdit="1"/>
          </p:cNvSpPr>
          <p:nvPr/>
        </p:nvSpPr>
        <p:spPr>
          <a:xfrm flipH="1">
            <a:off x="0" y="47064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3" name="内容占位符 2"/>
          <p:cNvSpPr>
            <a:spLocks noGrp="1"/>
          </p:cNvSpPr>
          <p:nvPr>
            <p:ph idx="1"/>
          </p:nvPr>
        </p:nvSpPr>
        <p:spPr>
          <a:xfrm>
            <a:off x="5741893" y="767258"/>
            <a:ext cx="5287923" cy="5323484"/>
          </a:xfrm>
        </p:spPr>
        <p:txBody>
          <a:bodyPr anchor="ctr">
            <a:normAutofit/>
          </a:bodyPr>
          <a:lstStyle/>
          <a:p>
            <a:pPr marL="0" indent="0">
              <a:buNone/>
            </a:pPr>
            <a:r>
              <a:rPr kumimoji="1" lang="en-US" altLang="zh-CN" sz="2000" dirty="0">
                <a:latin typeface="+mn-ea"/>
                <a:cs typeface="+mn-lt"/>
              </a:rPr>
              <a:t>1.</a:t>
            </a:r>
            <a:r>
              <a:rPr kumimoji="1" lang="zh-CN" altLang="en-US" sz="2000" dirty="0">
                <a:latin typeface="+mn-ea"/>
                <a:cs typeface="+mn-lt"/>
              </a:rPr>
              <a:t>核心围绕会员管理开发将健身房预约私教，统计会员名单，办卡，充卡，退卡的方式通过系统进行实现，达到比人工操作更简单更精确的实现每个有需求的用户的基本理想要求。</a:t>
            </a:r>
            <a:endParaRPr kumimoji="1" lang="en-US" altLang="zh-CN" sz="2000" dirty="0">
              <a:latin typeface="+mn-ea"/>
              <a:cs typeface="+mn-lt"/>
            </a:endParaRPr>
          </a:p>
          <a:p>
            <a:pPr marL="0" indent="0">
              <a:buNone/>
            </a:pPr>
            <a:r>
              <a:rPr kumimoji="1" lang="en-US" altLang="zh-CN" sz="2000" dirty="0">
                <a:latin typeface="+mn-ea"/>
                <a:cs typeface="+mn-lt"/>
              </a:rPr>
              <a:t>2.</a:t>
            </a:r>
            <a:r>
              <a:rPr kumimoji="1" lang="zh-CN" altLang="en-US" sz="2000" dirty="0">
                <a:latin typeface="+mn-ea"/>
                <a:cs typeface="+mn-lt"/>
              </a:rPr>
              <a:t>管理员可以在系统上创建新的教练，会员以及其他管理员信息，导入系统，赋予个人专属</a:t>
            </a:r>
            <a:r>
              <a:rPr kumimoji="1" lang="en-US" altLang="zh-CN" sz="2000" dirty="0">
                <a:latin typeface="+mn-ea"/>
                <a:cs typeface="+mn-lt"/>
              </a:rPr>
              <a:t>id</a:t>
            </a:r>
            <a:r>
              <a:rPr kumimoji="1" lang="zh-CN" altLang="en-US" sz="2000" dirty="0">
                <a:latin typeface="+mn-ea"/>
                <a:cs typeface="+mn-lt"/>
              </a:rPr>
              <a:t>登陆健身房管理系统。</a:t>
            </a:r>
            <a:endParaRPr kumimoji="1" lang="en-US" altLang="zh-CN" sz="2000" dirty="0">
              <a:latin typeface="+mn-ea"/>
              <a:cs typeface="+mn-lt"/>
            </a:endParaRPr>
          </a:p>
          <a:p>
            <a:pPr marL="0" indent="0">
              <a:buNone/>
            </a:pPr>
            <a:r>
              <a:rPr kumimoji="1" lang="en-US" altLang="zh-CN" sz="2000" dirty="0">
                <a:latin typeface="+mn-ea"/>
                <a:cs typeface="+mn-lt"/>
              </a:rPr>
              <a:t>3.</a:t>
            </a:r>
            <a:r>
              <a:rPr kumimoji="1" lang="zh-CN" altLang="en-US" sz="2000" dirty="0">
                <a:latin typeface="+mn-ea"/>
                <a:cs typeface="+mn-lt"/>
              </a:rPr>
              <a:t>会员可以在系统上进行课程预约，办卡退款，查找教练信息，更改个人信息</a:t>
            </a:r>
            <a:r>
              <a:rPr kumimoji="1" lang="zh-CN" altLang="en-US" sz="2000" b="1" dirty="0">
                <a:cs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系统角色划分</a:t>
            </a:r>
          </a:p>
        </p:txBody>
      </p:sp>
      <p:sp>
        <p:nvSpPr>
          <p:cNvPr id="3" name="内容占位符 2"/>
          <p:cNvSpPr>
            <a:spLocks noGrp="1"/>
          </p:cNvSpPr>
          <p:nvPr>
            <p:ph idx="1"/>
          </p:nvPr>
        </p:nvSpPr>
        <p:spPr/>
        <p:txBody>
          <a:bodyPr/>
          <a:lstStyle/>
          <a:p>
            <a:r>
              <a:rPr kumimoji="1" lang="zh-CN" altLang="en-US" dirty="0"/>
              <a:t>角色名称：</a:t>
            </a:r>
            <a:endParaRPr kumimoji="1" lang="en-US" altLang="zh-CN" dirty="0"/>
          </a:p>
          <a:p>
            <a:r>
              <a:rPr kumimoji="1" lang="zh-CN" altLang="en-US" dirty="0">
                <a:latin typeface="+mn-ea"/>
              </a:rPr>
              <a:t>管理员</a:t>
            </a:r>
            <a:endParaRPr kumimoji="1" lang="en-US" altLang="zh-CN" dirty="0">
              <a:latin typeface="+mn-ea"/>
            </a:endParaRPr>
          </a:p>
          <a:p>
            <a:r>
              <a:rPr kumimoji="1" lang="zh-CN" altLang="en-US" dirty="0">
                <a:latin typeface="+mn-ea"/>
              </a:rPr>
              <a:t>健身教练</a:t>
            </a:r>
            <a:endParaRPr kumimoji="1" lang="en-US" altLang="zh-CN" dirty="0">
              <a:latin typeface="+mn-ea"/>
            </a:endParaRPr>
          </a:p>
          <a:p>
            <a:r>
              <a:rPr kumimoji="1" lang="zh-CN" altLang="en-US" dirty="0">
                <a:latin typeface="+mn-ea"/>
              </a:rPr>
              <a:t>用户会员</a:t>
            </a:r>
          </a:p>
          <a:p>
            <a:r>
              <a:rPr kumimoji="1" lang="zh-CN" altLang="en-US" dirty="0">
                <a:latin typeface="+mn-ea"/>
              </a:rPr>
              <a:t>后勤人员</a:t>
            </a:r>
            <a:endParaRPr kumimoji="1" lang="en-US" altLang="zh-CN" dirty="0">
              <a:latin typeface="+mn-ea"/>
            </a:endParaRPr>
          </a:p>
          <a:p>
            <a:pPr marL="0" indent="0">
              <a:buNone/>
            </a:pPr>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4278630" y="1198245"/>
            <a:ext cx="3342640" cy="2230120"/>
          </a:xfrm>
          <a:prstGeom prst="rect">
            <a:avLst/>
          </a:prstGeom>
        </p:spPr>
      </p:pic>
      <p:pic>
        <p:nvPicPr>
          <p:cNvPr id="6" name="图片 5"/>
          <p:cNvPicPr>
            <a:picLocks noChangeAspect="1"/>
          </p:cNvPicPr>
          <p:nvPr/>
        </p:nvPicPr>
        <p:blipFill>
          <a:blip r:embed="rId3"/>
          <a:stretch>
            <a:fillRect/>
          </a:stretch>
        </p:blipFill>
        <p:spPr>
          <a:xfrm>
            <a:off x="7938135" y="1197610"/>
            <a:ext cx="3415665" cy="2230755"/>
          </a:xfrm>
          <a:prstGeom prst="rect">
            <a:avLst/>
          </a:prstGeom>
        </p:spPr>
      </p:pic>
      <p:pic>
        <p:nvPicPr>
          <p:cNvPr id="7" name="图片 6"/>
          <p:cNvPicPr>
            <a:picLocks noChangeAspect="1"/>
          </p:cNvPicPr>
          <p:nvPr/>
        </p:nvPicPr>
        <p:blipFill>
          <a:blip r:embed="rId4"/>
          <a:stretch>
            <a:fillRect/>
          </a:stretch>
        </p:blipFill>
        <p:spPr>
          <a:xfrm>
            <a:off x="7938770" y="3671570"/>
            <a:ext cx="3339465" cy="2331720"/>
          </a:xfrm>
          <a:prstGeom prst="rect">
            <a:avLst/>
          </a:prstGeom>
        </p:spPr>
      </p:pic>
      <p:pic>
        <p:nvPicPr>
          <p:cNvPr id="8" name="图片 7"/>
          <p:cNvPicPr>
            <a:picLocks noChangeAspect="1"/>
          </p:cNvPicPr>
          <p:nvPr/>
        </p:nvPicPr>
        <p:blipFill>
          <a:blip r:embed="rId5"/>
          <a:stretch>
            <a:fillRect/>
          </a:stretch>
        </p:blipFill>
        <p:spPr>
          <a:xfrm>
            <a:off x="4278630" y="3722370"/>
            <a:ext cx="3342640" cy="2230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linds(horizontal)">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blinds(horizontal)">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linds(horizontal)">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Microsoft YaHei"/>
        <a:ea typeface=""/>
        <a:cs typeface=""/>
      </a:majorFont>
      <a:minorFont>
        <a:latin typeface="Microsoft YaHe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433</Words>
  <Application>Microsoft Macintosh PowerPoint</Application>
  <PresentationFormat>宽屏</PresentationFormat>
  <Paragraphs>63</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Microsoft YaHei</vt:lpstr>
      <vt:lpstr>Microsoft YaHei Light</vt:lpstr>
      <vt:lpstr>Arial</vt:lpstr>
      <vt:lpstr>Calibri</vt:lpstr>
      <vt:lpstr>FunkyShapesVTI</vt:lpstr>
      <vt:lpstr>健身房管理系统需求报告</vt:lpstr>
      <vt:lpstr>创作背景</vt:lpstr>
      <vt:lpstr>目录</vt:lpstr>
      <vt:lpstr>文档介绍</vt:lpstr>
      <vt:lpstr>系统通用性需求</vt:lpstr>
      <vt:lpstr>PowerPoint 演示文稿</vt:lpstr>
      <vt:lpstr>操作性需求及可行性分析： </vt:lpstr>
      <vt:lpstr>业务描述</vt:lpstr>
      <vt:lpstr>系统角色划分</vt:lpstr>
      <vt:lpstr>数据库数据表设计</vt:lpstr>
      <vt:lpstr>系统功能用例</vt:lpstr>
      <vt:lpstr>系统功能用例</vt:lpstr>
      <vt:lpstr>系统功能用例图</vt:lpstr>
      <vt:lpstr>系统功能用例图</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健身房管理系统需求报告</dc:title>
  <dc:creator>LI Yingdong</dc:creator>
  <cp:lastModifiedBy>LI Yingdong</cp:lastModifiedBy>
  <cp:revision>19</cp:revision>
  <dcterms:created xsi:type="dcterms:W3CDTF">2023-03-31T00:52:51Z</dcterms:created>
  <dcterms:modified xsi:type="dcterms:W3CDTF">2023-03-31T01:16:52Z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25E107B5DBB8C5175D2726640145D3F1_43</vt:lpwstr>
  </property>
  <property fmtid="{D5CDD505-2E9C-101B-9397-08002B2CF9AE}" pid="3" name="KSOProductBuildVer">
    <vt:lpwstr>2052-5.2.1.7798</vt:lpwstr>
  </property>
</Properties>
</file>